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93" r:id="rId23"/>
    <p:sldId id="278" r:id="rId24"/>
    <p:sldId id="279" r:id="rId25"/>
    <p:sldId id="280" r:id="rId26"/>
    <p:sldId id="281" r:id="rId27"/>
    <p:sldId id="283" r:id="rId28"/>
    <p:sldId id="282" r:id="rId29"/>
    <p:sldId id="285" r:id="rId30"/>
    <p:sldId id="288" r:id="rId31"/>
    <p:sldId id="287" r:id="rId32"/>
    <p:sldId id="291" r:id="rId33"/>
    <p:sldId id="290" r:id="rId34"/>
    <p:sldId id="286" r:id="rId35"/>
    <p:sldId id="289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52AC-E739-46F6-A399-4D1453FE7FE7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1538C-CF83-4EEC-B5E4-5DC6639126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Понятие </a:t>
            </a:r>
            <a:r>
              <a:rPr lang="ru-RU" dirty="0"/>
              <a:t>о терминальных состояниях, клиническая и биологическая смерть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/>
              <a:t>Сердечно-легочная реанимация.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ru-RU" b="1" dirty="0" smtClean="0"/>
              <a:t>Механизмы остановки сердца по типу фибрилляции</a:t>
            </a:r>
            <a:endParaRPr lang="ru-RU" dirty="0" smtClean="0"/>
          </a:p>
          <a:p>
            <a:pPr fontAlgn="t"/>
            <a:r>
              <a:rPr lang="ru-RU" dirty="0" smtClean="0"/>
              <a:t> - формирование медленной </a:t>
            </a:r>
            <a:r>
              <a:rPr lang="ru-RU" dirty="0" err="1" smtClean="0"/>
              <a:t>диастолической</a:t>
            </a:r>
            <a:r>
              <a:rPr lang="ru-RU" dirty="0" smtClean="0"/>
              <a:t> деполяризации на мембранах </a:t>
            </a:r>
            <a:r>
              <a:rPr lang="ru-RU" dirty="0" err="1" smtClean="0"/>
              <a:t>кардиомиоцитов</a:t>
            </a:r>
            <a:r>
              <a:rPr lang="ru-RU" dirty="0" smtClean="0"/>
              <a:t>  появление в условиях гипоксии способности </a:t>
            </a:r>
            <a:r>
              <a:rPr lang="ru-RU" dirty="0" err="1" smtClean="0"/>
              <a:t>кардиомиоцитов</a:t>
            </a:r>
            <a:r>
              <a:rPr lang="ru-RU" dirty="0" smtClean="0"/>
              <a:t> к самовозбуждению  активация симпатической нервной системы  стимуляция катехоламинами входа кальция в </a:t>
            </a:r>
            <a:r>
              <a:rPr lang="ru-RU" dirty="0" err="1" smtClean="0"/>
              <a:t>кардиомиоциты</a:t>
            </a:r>
            <a:r>
              <a:rPr lang="ru-RU" dirty="0" smtClean="0"/>
              <a:t>  усиление поступления натрия в </a:t>
            </a:r>
            <a:r>
              <a:rPr lang="ru-RU" dirty="0" err="1" smtClean="0"/>
              <a:t>кардиомиоциты</a:t>
            </a:r>
            <a:r>
              <a:rPr lang="ru-RU" dirty="0" smtClean="0"/>
              <a:t>  блокада выхода калия их </a:t>
            </a:r>
            <a:r>
              <a:rPr lang="ru-RU" dirty="0" err="1" smtClean="0"/>
              <a:t>кардиомиоцитов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ru-RU" b="1" dirty="0" smtClean="0"/>
              <a:t>Клиническая картина</a:t>
            </a:r>
            <a:endParaRPr lang="ru-RU" dirty="0" smtClean="0"/>
          </a:p>
          <a:p>
            <a:pPr fontAlgn="t"/>
            <a:r>
              <a:rPr lang="ru-RU" dirty="0" err="1" smtClean="0"/>
              <a:t>Предагональное</a:t>
            </a:r>
            <a:r>
              <a:rPr lang="ru-RU" dirty="0" smtClean="0"/>
              <a:t> состояние •• Общая заторможённость •• Нарушение сознания вплоть до сопора или комы •• </a:t>
            </a:r>
            <a:r>
              <a:rPr lang="ru-RU" dirty="0" err="1" smtClean="0"/>
              <a:t>Гипорефлексия</a:t>
            </a:r>
            <a:r>
              <a:rPr lang="ru-RU" dirty="0" smtClean="0"/>
              <a:t> •• Снижение систолического АД ниже 50 мм </a:t>
            </a:r>
            <a:r>
              <a:rPr lang="ru-RU" dirty="0" err="1" smtClean="0"/>
              <a:t>рт.ст</a:t>
            </a:r>
            <a:r>
              <a:rPr lang="ru-RU" dirty="0" smtClean="0"/>
              <a:t> •• Пульс на периферических артериях отсутствует, но пальпируется на сонных и бедренных артериях •• Выраженная одышка •• Цианоз или бледность кожных покровов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ru-RU" b="1" dirty="0" smtClean="0"/>
              <a:t>ТЕРМИНАЛЬНАЯ ПАУЗА</a:t>
            </a:r>
            <a:endParaRPr lang="ru-RU" dirty="0" smtClean="0"/>
          </a:p>
          <a:p>
            <a:pPr fontAlgn="t"/>
            <a:r>
              <a:rPr lang="ru-RU" dirty="0" smtClean="0"/>
              <a:t>Этот переходный период продолжается от 5-10 сек до 3-4 мин и характеризуется тем, что у больного после </a:t>
            </a:r>
            <a:r>
              <a:rPr lang="ru-RU" dirty="0" err="1" smtClean="0"/>
              <a:t>тахипноэ</a:t>
            </a:r>
            <a:r>
              <a:rPr lang="ru-RU" dirty="0" smtClean="0"/>
              <a:t> наступает апноэ, резко ухудшается </a:t>
            </a:r>
            <a:r>
              <a:rPr lang="ru-RU" dirty="0" err="1" smtClean="0"/>
              <a:t>сердечно-сосудистая</a:t>
            </a:r>
            <a:r>
              <a:rPr lang="ru-RU" dirty="0" smtClean="0"/>
              <a:t> деятельность, исчезают конъюнктивальные и </a:t>
            </a:r>
            <a:r>
              <a:rPr lang="ru-RU" dirty="0" err="1" smtClean="0"/>
              <a:t>роговичные</a:t>
            </a:r>
            <a:r>
              <a:rPr lang="ru-RU" dirty="0" smtClean="0"/>
              <a:t> рефлексы. Считается, что терминальная пауза возникает в результате преобладания парасимпатической нервной системы над симпатической в условиях гипоксии.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b="1" dirty="0" smtClean="0"/>
              <a:t>АГОНИЯ</a:t>
            </a:r>
            <a:endParaRPr lang="ru-RU" dirty="0" smtClean="0"/>
          </a:p>
          <a:p>
            <a:pPr fontAlgn="t"/>
            <a:r>
              <a:rPr lang="ru-RU" dirty="0" smtClean="0"/>
              <a:t>•• Сознание утрачено (глубокая кома) •• Пульс и АД не определяются •• Тоны сердца глухие •• Дыхание поверхностное, </a:t>
            </a:r>
            <a:r>
              <a:rPr lang="ru-RU" dirty="0" err="1" smtClean="0"/>
              <a:t>агональное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ru-RU" b="1" dirty="0" smtClean="0"/>
              <a:t>КЛИНИЧЕСКАЯ СМЕРТЬ</a:t>
            </a:r>
            <a:endParaRPr lang="ru-RU" dirty="0" smtClean="0"/>
          </a:p>
          <a:p>
            <a:pPr fontAlgn="t"/>
            <a:r>
              <a:rPr lang="ru-RU" dirty="0" smtClean="0"/>
              <a:t>• Клиническая смерть •• Фиксируют с момента полной остановки дыхания и прекращения сердечной деятельности •• Если не удаётся восстановить и стабилизировать жизненные функции в течение 5–7 мин, то наступает гибель наиболее чувствительных к гипоксии клеток коры головного мозга, а затем — биологическая смерть.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b="1" dirty="0" smtClean="0"/>
              <a:t>Первичные клинические признаки</a:t>
            </a:r>
            <a:endParaRPr lang="ru-RU" dirty="0" smtClean="0"/>
          </a:p>
          <a:p>
            <a:pPr fontAlgn="t"/>
            <a:r>
              <a:rPr lang="ru-RU" dirty="0" smtClean="0"/>
              <a:t>чётко выявляются в первые 10–15 сек с момента остановки кровообращения •• Внезапная утрата сознания •• Исчезновение пульса на магистральных артериях •• </a:t>
            </a:r>
            <a:r>
              <a:rPr lang="ru-RU" dirty="0" err="1" smtClean="0"/>
              <a:t>Клонические</a:t>
            </a:r>
            <a:r>
              <a:rPr lang="ru-RU" dirty="0" smtClean="0"/>
              <a:t> и тонические судороги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t"/>
            <a:r>
              <a:rPr lang="ru-RU" b="1" dirty="0" smtClean="0"/>
              <a:t>Вторичные клинические признаки</a:t>
            </a:r>
            <a:endParaRPr lang="ru-RU" dirty="0" smtClean="0"/>
          </a:p>
          <a:p>
            <a:pPr fontAlgn="t"/>
            <a:r>
              <a:rPr lang="ru-RU" dirty="0" smtClean="0"/>
              <a:t>• Проявляются в последующие 20–60 сек и включают: •• Расширение зрачков при отсутствии их реакции на свет. Зрачки могут оставаться узкими и спустя длительное время после развития клинической смерти: ••• При отравлении фосфорорганическими веществами ••• При передозировке опиатов •• Прекращение дыхания •• Появление землисто-серой, реже </a:t>
            </a:r>
            <a:r>
              <a:rPr lang="ru-RU" dirty="0" err="1" smtClean="0"/>
              <a:t>цианотичной</a:t>
            </a:r>
            <a:r>
              <a:rPr lang="ru-RU" dirty="0" smtClean="0"/>
              <a:t> окраски кожи лица, особенно носогубного треугольника •• Релаксация всей произвольной мускулатуры с расслаблением сфинктеров ••• Непроизвольное мочеотделение ••• Непроизвольная дефекация • Достаточно достоверным для практически бесспорного диагноза клинической смерти считают сочетание: •• Исчезновения пульса на сонной артерии •• Расширение зрачков без их реакции на свет •• Остановка дыхания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ru-RU" b="1" dirty="0" err="1" smtClean="0"/>
              <a:t>Симптомокомплекс</a:t>
            </a:r>
            <a:r>
              <a:rPr lang="ru-RU" b="1" dirty="0" smtClean="0"/>
              <a:t> клинической смерти:</a:t>
            </a:r>
            <a:endParaRPr lang="ru-RU" dirty="0" smtClean="0"/>
          </a:p>
          <a:p>
            <a:pPr fontAlgn="t"/>
            <a:r>
              <a:rPr lang="ru-RU" dirty="0" smtClean="0"/>
              <a:t>* отсутствие сознания, кровообращения и дыхания * арефлексия * отсутствие пульсации на крупных артериях * адинамия или </a:t>
            </a:r>
            <a:r>
              <a:rPr lang="ru-RU" dirty="0" err="1" smtClean="0"/>
              <a:t>мелкоамплитудные</a:t>
            </a:r>
            <a:r>
              <a:rPr lang="ru-RU" dirty="0" smtClean="0"/>
              <a:t> судороги * расширенные зрачки, не реагирующие на свет * цианоз кожи и слизистых с землистым оттенком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ЛЕЧЕНИЕ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309320"/>
          </a:xfrm>
        </p:spPr>
        <p:txBody>
          <a:bodyPr>
            <a:normAutofit fontScale="92500"/>
          </a:bodyPr>
          <a:lstStyle/>
          <a:p>
            <a:pPr fontAlgn="t"/>
            <a:r>
              <a:rPr lang="ru-RU" dirty="0" smtClean="0"/>
              <a:t>Мероприятия по выведению пациента из терминального Состояния</a:t>
            </a:r>
          </a:p>
          <a:p>
            <a:pPr fontAlgn="t"/>
            <a:r>
              <a:rPr lang="ru-RU" b="1" dirty="0" smtClean="0"/>
              <a:t>I Стадия —Элементарное поддержание жизни.</a:t>
            </a:r>
            <a:endParaRPr lang="ru-RU" dirty="0" smtClean="0"/>
          </a:p>
          <a:p>
            <a:pPr fontAlgn="t"/>
            <a:r>
              <a:rPr lang="ru-RU" dirty="0" smtClean="0"/>
              <a:t>Мнемоническая «памятка» — ABCDEF А. Восстановление проходимости дыхательных </a:t>
            </a:r>
            <a:r>
              <a:rPr lang="ru-RU" dirty="0" err="1" smtClean="0"/>
              <a:t>путей.B</a:t>
            </a:r>
            <a:r>
              <a:rPr lang="ru-RU" dirty="0" smtClean="0"/>
              <a:t>. Искусственное поддержание </a:t>
            </a:r>
            <a:r>
              <a:rPr lang="ru-RU" dirty="0" err="1" smtClean="0"/>
              <a:t>дыхания.C</a:t>
            </a:r>
            <a:r>
              <a:rPr lang="ru-RU" dirty="0" smtClean="0"/>
              <a:t>. Искусственное поддержание </a:t>
            </a:r>
            <a:r>
              <a:rPr lang="ru-RU" dirty="0" err="1" smtClean="0"/>
              <a:t>кровообращения.Цель</a:t>
            </a:r>
            <a:r>
              <a:rPr lang="ru-RU" dirty="0" smtClean="0"/>
              <a:t> — экстренная </a:t>
            </a:r>
            <a:r>
              <a:rPr lang="ru-RU" dirty="0" err="1" smtClean="0"/>
              <a:t>оксигенация,возобновление</a:t>
            </a:r>
            <a:r>
              <a:rPr lang="ru-RU" dirty="0" smtClean="0"/>
              <a:t> циркуляции крови, достаточно насыщенной кислородом, прежде всего в бассейнах мозговых и венечных артерий Сердечно-легочная и церебральная реанимация (ERC </a:t>
            </a:r>
            <a:r>
              <a:rPr lang="ru-RU" dirty="0" err="1" smtClean="0"/>
              <a:t>Guidelines</a:t>
            </a:r>
            <a:r>
              <a:rPr lang="ru-RU" dirty="0" smtClean="0"/>
              <a:t> 2007—2008)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ru-RU" b="1" dirty="0" smtClean="0"/>
              <a:t>А (</a:t>
            </a:r>
            <a:r>
              <a:rPr lang="ru-RU" b="1" dirty="0" err="1" smtClean="0"/>
              <a:t>Air</a:t>
            </a:r>
            <a:r>
              <a:rPr lang="ru-RU" b="1" dirty="0" smtClean="0"/>
              <a:t> </a:t>
            </a:r>
            <a:r>
              <a:rPr lang="ru-RU" b="1" dirty="0" err="1" smtClean="0"/>
              <a:t>ways</a:t>
            </a:r>
            <a:r>
              <a:rPr lang="ru-RU" b="1" dirty="0" smtClean="0"/>
              <a:t>).</a:t>
            </a:r>
            <a:endParaRPr lang="ru-RU" dirty="0" smtClean="0"/>
          </a:p>
          <a:p>
            <a:pPr fontAlgn="t"/>
            <a:r>
              <a:rPr lang="ru-RU" dirty="0" smtClean="0"/>
              <a:t>Обеспечение проходимости верхних дыхательных путей Запрокидывание головы с </a:t>
            </a:r>
            <a:r>
              <a:rPr lang="ru-RU" dirty="0" err="1" smtClean="0"/>
              <a:t>переразгибанием</a:t>
            </a:r>
            <a:r>
              <a:rPr lang="ru-RU" dirty="0" smtClean="0"/>
              <a:t> шеи Выведение вперёд нижней челюсти Использование дыхательной трубки (носового или ротового S-образного воздуховода) Интубация трахеи (в условиях операционной или палаты интенсивной терапии)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fontAlgn="t"/>
            <a:endParaRPr lang="ru-RU" b="1" dirty="0" smtClean="0"/>
          </a:p>
          <a:p>
            <a:pPr fontAlgn="t"/>
            <a:r>
              <a:rPr lang="ru-RU" b="1" dirty="0" smtClean="0"/>
              <a:t>Терминальное состояние  </a:t>
            </a:r>
            <a:r>
              <a:rPr lang="ru-RU" dirty="0" smtClean="0"/>
              <a:t>критический уровень расстройства жизнедеятельности с катастрофическим падением АД, глубокими нарушениями газообмена и метаболизма. </a:t>
            </a:r>
          </a:p>
          <a:p>
            <a:pPr fontAlgn="t"/>
            <a:r>
              <a:rPr lang="ru-RU" dirty="0" smtClean="0"/>
              <a:t>В ходе оказания хирургической помощи и проведения интенсивной терапии возможно острое развитие расстройств дыхания и кровообращения крайних степеней с тяжёлой быстро прогрессирующей гипоксией головного мозга.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pptcloud.ru/system/slides/pics/003/623/227/thumb/Slide22.jpg?1495225738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964488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fontAlgn="t"/>
            <a:r>
              <a:rPr lang="ru-RU" b="1" dirty="0" smtClean="0"/>
              <a:t>Преимущества современной методики перед другими</a:t>
            </a:r>
            <a:endParaRPr lang="ru-RU" dirty="0" smtClean="0"/>
          </a:p>
          <a:p>
            <a:pPr fontAlgn="t"/>
            <a:r>
              <a:rPr lang="ru-RU" dirty="0" smtClean="0"/>
              <a:t>а) в выдыхаемом воздухе "донора'' содержание кислорода достигает 17%, достаточного для усвоения легкими пострадавшего;</a:t>
            </a:r>
          </a:p>
          <a:p>
            <a:pPr fontAlgn="t"/>
            <a:r>
              <a:rPr lang="ru-RU" dirty="0" smtClean="0"/>
              <a:t>б) в выдыхаемом воздухе содержание углекислого газа - до 4%. Указанный газ, поступая в легкие пострадавшего, возбуждает его дыхательный центр в центральной нервной системе и стимулирует восстановление спонтанного (самостоятельного) </a:t>
            </a:r>
            <a:r>
              <a:rPr lang="ru-RU" dirty="0" err="1" smtClean="0"/>
              <a:t>дыхания.в</a:t>
            </a:r>
            <a:r>
              <a:rPr lang="ru-RU" dirty="0" smtClean="0"/>
              <a:t>) по сравнению с другими приемами обеспечивает больший объем поступающего воздуха в легкие пострадавшего.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ИВЛ Экспираторными методами: изо рта в рот, изо рта в нос, изо рта в воздуховод Различными дыхательными приборами: мешок </a:t>
            </a:r>
            <a:r>
              <a:rPr lang="ru-RU" sz="2700" b="1" dirty="0" err="1" smtClean="0"/>
              <a:t>Амбу</a:t>
            </a:r>
            <a:r>
              <a:rPr lang="ru-RU" sz="2700" b="1" dirty="0" smtClean="0"/>
              <a:t>, аппараты ИВЛ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" name="Содержимое 3" descr="https://pptcloud.ru/system/slides/pics/003/623/229/thumb/Slide24.jpg?149522573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8964488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Подготовка к проведению искусственного дыхания: выдвигают нижнюю челюсть вперед (а), затем переводят пальцы на подбородок и, оттягивая его вниз, раскрывают рот; второй рукой, помещенной на лоб, запрокидывают голову назад (б).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fontAlgn="t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pptcloud.ru/system/slides/pics/003/623/230/thumb/Slide25.jpg?149522573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4000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pptcloud.ru/system/slides/pics/003/623/231/thumb/Slide26.jpg?149522573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Поддержание циркуляции крови Вне операционной — закрытый массаж сердца </a:t>
            </a:r>
            <a:r>
              <a:rPr lang="ru-RU" sz="1400" dirty="0" smtClean="0"/>
              <a:t>     Положение больного и оказывающего  помощь при непрямом массаже сердца. Схема непрямого массажа сердца:     а -наложение рук на грудину    б -нажатие на грудину</a:t>
            </a:r>
            <a:br>
              <a:rPr lang="ru-RU" sz="1400" dirty="0" smtClean="0"/>
            </a:br>
            <a:endParaRPr lang="ru-RU" sz="1600" dirty="0"/>
          </a:p>
        </p:txBody>
      </p:sp>
      <p:pic>
        <p:nvPicPr>
          <p:cNvPr id="4" name="Содержимое 3" descr="https://pptcloud.ru/system/slides/pics/003/623/233/thumb/Slide28.jpg?149522574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4000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2 стадия Дальнейшее поддержание жизни.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47500" lnSpcReduction="20000"/>
          </a:bodyPr>
          <a:lstStyle/>
          <a:p>
            <a:pPr fontAlgn="t"/>
            <a:r>
              <a:rPr lang="ru-RU" dirty="0" err="1" smtClean="0"/>
              <a:t>Этапы:D</a:t>
            </a:r>
            <a:r>
              <a:rPr lang="ru-RU" dirty="0" smtClean="0"/>
              <a:t>. </a:t>
            </a:r>
            <a:r>
              <a:rPr lang="ru-RU" dirty="0" err="1" smtClean="0"/>
              <a:t>Drugs</a:t>
            </a:r>
            <a:r>
              <a:rPr lang="ru-RU" dirty="0" smtClean="0"/>
              <a:t> Медикаментозная </a:t>
            </a:r>
            <a:r>
              <a:rPr lang="ru-RU" dirty="0" err="1" smtClean="0"/>
              <a:t>терапия.E</a:t>
            </a:r>
            <a:r>
              <a:rPr lang="ru-RU" dirty="0" smtClean="0"/>
              <a:t>. </a:t>
            </a:r>
          </a:p>
          <a:p>
            <a:pPr fontAlgn="t"/>
            <a:r>
              <a:rPr lang="ru-RU" dirty="0" smtClean="0"/>
              <a:t>Электрокардиография или </a:t>
            </a:r>
            <a:r>
              <a:rPr lang="ru-RU" dirty="0" err="1" smtClean="0"/>
              <a:t>электрокардиоскопия.F</a:t>
            </a:r>
            <a:r>
              <a:rPr lang="ru-RU" dirty="0" smtClean="0"/>
              <a:t>. (</a:t>
            </a:r>
            <a:r>
              <a:rPr lang="ru-RU" dirty="0" err="1" smtClean="0"/>
              <a:t>fibrillation</a:t>
            </a:r>
            <a:r>
              <a:rPr lang="ru-RU" dirty="0" smtClean="0"/>
              <a:t>) </a:t>
            </a:r>
          </a:p>
          <a:p>
            <a:pPr fontAlgn="t"/>
            <a:r>
              <a:rPr lang="ru-RU" dirty="0" err="1" smtClean="0"/>
              <a:t>Дефибрилляция</a:t>
            </a:r>
            <a:r>
              <a:rPr lang="ru-RU" dirty="0" smtClean="0"/>
              <a:t> Цель: восстановление спонтанного кровообращения, закрепление успеха оживления, если он достигнут и самостоятельное кровообращение восстановилось в результате насосной функции миокарда пациента.</a:t>
            </a:r>
          </a:p>
          <a:p>
            <a:pPr fontAlgn="t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t"/>
            <a:r>
              <a:rPr lang="ru-RU" dirty="0" smtClean="0"/>
              <a:t>Ниже приводится дозировка некоторых лекарственных средств, применяемых при СЛР</a:t>
            </a:r>
          </a:p>
          <a:p>
            <a:pPr fontAlgn="t"/>
            <a:r>
              <a:rPr lang="ru-RU" dirty="0" smtClean="0"/>
              <a:t>Адреналин – 1 мл 0.1% </a:t>
            </a:r>
            <a:r>
              <a:rPr lang="ru-RU" dirty="0" err="1" smtClean="0"/>
              <a:t>р-ра</a:t>
            </a:r>
            <a:r>
              <a:rPr lang="ru-RU" dirty="0" smtClean="0"/>
              <a:t> (1 мг) через каждые 3-5 мин. до получения клинического эффекта. Каждую дозу сопровождать введением 20 мл </a:t>
            </a:r>
            <a:r>
              <a:rPr lang="ru-RU" dirty="0" err="1" smtClean="0"/>
              <a:t>физраствора</a:t>
            </a:r>
            <a:r>
              <a:rPr lang="ru-RU" dirty="0" smtClean="0"/>
              <a:t>. </a:t>
            </a:r>
          </a:p>
          <a:p>
            <a:pPr fontAlgn="t"/>
            <a:endParaRPr lang="ru-RU" dirty="0" smtClean="0"/>
          </a:p>
          <a:p>
            <a:pPr fontAlgn="t"/>
            <a:r>
              <a:rPr lang="ru-RU" dirty="0" smtClean="0"/>
              <a:t>Норадреналин – 2 мл 0.2% </a:t>
            </a:r>
            <a:r>
              <a:rPr lang="ru-RU" dirty="0" err="1" smtClean="0"/>
              <a:t>р-ра</a:t>
            </a:r>
            <a:r>
              <a:rPr lang="ru-RU" dirty="0" smtClean="0"/>
              <a:t>, разведённого в 400 мл </a:t>
            </a:r>
            <a:r>
              <a:rPr lang="ru-RU" dirty="0" err="1" smtClean="0"/>
              <a:t>физраствора</a:t>
            </a:r>
            <a:r>
              <a:rPr lang="ru-RU" dirty="0" smtClean="0"/>
              <a:t>. </a:t>
            </a:r>
          </a:p>
          <a:p>
            <a:pPr fontAlgn="t"/>
            <a:r>
              <a:rPr lang="ru-RU" dirty="0" smtClean="0"/>
              <a:t>Атропин – по 1.0 мл 0.1% </a:t>
            </a:r>
            <a:r>
              <a:rPr lang="ru-RU" dirty="0" err="1" smtClean="0"/>
              <a:t>р-ра</a:t>
            </a:r>
            <a:r>
              <a:rPr lang="ru-RU" dirty="0" smtClean="0"/>
              <a:t> каждые 3-5 мин. до получения эффекта, но не более 3 мг. </a:t>
            </a:r>
          </a:p>
          <a:p>
            <a:pPr fontAlgn="t"/>
            <a:r>
              <a:rPr lang="ru-RU" dirty="0" err="1" smtClean="0"/>
              <a:t>Лидокаин</a:t>
            </a:r>
            <a:r>
              <a:rPr lang="ru-RU" dirty="0" smtClean="0"/>
              <a:t> (при экстрасистолии) – первоначальная доза 80-120 мг (1-1.5 мг/кг).</a:t>
            </a:r>
          </a:p>
          <a:p>
            <a:pPr fontAlgn="t"/>
            <a:r>
              <a:rPr lang="ru-RU" dirty="0" smtClean="0"/>
              <a:t>Слайд 31</a:t>
            </a:r>
            <a:br>
              <a:rPr lang="ru-RU" dirty="0" smtClean="0"/>
            </a:br>
            <a:endParaRPr lang="ru-RU" dirty="0" smtClean="0"/>
          </a:p>
          <a:p>
            <a:pPr fontAlgn="t"/>
            <a:r>
              <a:rPr lang="ru-RU" dirty="0" err="1" smtClean="0"/>
              <a:t>Амиодарон</a:t>
            </a:r>
            <a:r>
              <a:rPr lang="ru-RU" dirty="0" smtClean="0"/>
              <a:t> (</a:t>
            </a:r>
            <a:r>
              <a:rPr lang="ru-RU" dirty="0" err="1" smtClean="0"/>
              <a:t>кордарон</a:t>
            </a:r>
            <a:r>
              <a:rPr lang="ru-RU" dirty="0" smtClean="0"/>
              <a:t>) – антиаритмический препарат первой линии при фибрилляции желудочков/желудочковой тахикардии без пульса (ФЖ/ЖТ), рефрактерной к электроимпульсной терапии после 3-го неэффективного разряда в начальной дозе 300 мг (разведенные в 20 мл физиологического раствора или 5% глюкозы), при необходимости повторно вводить по 150 мг. </a:t>
            </a:r>
          </a:p>
          <a:p>
            <a:pPr fontAlgn="t"/>
            <a:r>
              <a:rPr lang="ru-RU" dirty="0" smtClean="0"/>
              <a:t>В последующем продолжить в/</a:t>
            </a:r>
            <a:r>
              <a:rPr lang="ru-RU" dirty="0" err="1" smtClean="0"/>
              <a:t>в</a:t>
            </a:r>
            <a:r>
              <a:rPr lang="ru-RU" dirty="0" smtClean="0"/>
              <a:t> капельное введение в дозе 900 мг более 24 часов Магния сульфат – при подозрении на </a:t>
            </a:r>
            <a:r>
              <a:rPr lang="ru-RU" dirty="0" err="1" smtClean="0"/>
              <a:t>гипомагниемию</a:t>
            </a:r>
            <a:r>
              <a:rPr lang="ru-RU" dirty="0" smtClean="0"/>
              <a:t> (8 </a:t>
            </a:r>
            <a:r>
              <a:rPr lang="ru-RU" dirty="0" err="1" smtClean="0"/>
              <a:t>ммоль</a:t>
            </a:r>
            <a:r>
              <a:rPr lang="ru-RU" dirty="0" smtClean="0"/>
              <a:t> = 4 мл 50% раствора). </a:t>
            </a:r>
          </a:p>
          <a:p>
            <a:pPr fontAlgn="t"/>
            <a:r>
              <a:rPr lang="ru-RU" dirty="0" smtClean="0"/>
              <a:t>Хлорид кальция – в дозе 10 мл 10% раствора при </a:t>
            </a:r>
            <a:r>
              <a:rPr lang="ru-RU" dirty="0" err="1" smtClean="0"/>
              <a:t>гиперкалиемии</a:t>
            </a:r>
            <a:r>
              <a:rPr lang="ru-RU" dirty="0" smtClean="0"/>
              <a:t>, </a:t>
            </a:r>
            <a:r>
              <a:rPr lang="ru-RU" dirty="0" err="1" smtClean="0"/>
              <a:t>гипокальциемии</a:t>
            </a:r>
            <a:r>
              <a:rPr lang="ru-RU" dirty="0" smtClean="0"/>
              <a:t>, передозировке </a:t>
            </a:r>
            <a:r>
              <a:rPr lang="ru-RU" dirty="0" err="1" smtClean="0"/>
              <a:t>блокаторов</a:t>
            </a:r>
            <a:r>
              <a:rPr lang="ru-RU" dirty="0" smtClean="0"/>
              <a:t> кальциевых каналов. </a:t>
            </a:r>
            <a:r>
              <a:rPr lang="ru-RU" dirty="0" err="1" smtClean="0"/>
              <a:t>Эуфиллин</a:t>
            </a:r>
            <a:r>
              <a:rPr lang="ru-RU" dirty="0" smtClean="0"/>
              <a:t> 2,4% - 250-500 мг (5 мг/кг) в/</a:t>
            </a:r>
            <a:r>
              <a:rPr lang="ru-RU" dirty="0" err="1" smtClean="0"/>
              <a:t>в</a:t>
            </a:r>
            <a:r>
              <a:rPr lang="ru-RU" dirty="0" smtClean="0"/>
              <a:t> при асистолии и брадикардии, резистентной к введению атропина.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b="1" dirty="0" smtClean="0"/>
              <a:t>Специфические ситуации при остановке сердечной деятельности.</a:t>
            </a:r>
            <a:endParaRPr lang="ru-RU" dirty="0" smtClean="0"/>
          </a:p>
          <a:p>
            <a:pPr fontAlgn="t"/>
            <a:r>
              <a:rPr lang="ru-RU" dirty="0" smtClean="0"/>
              <a:t>а) зафиксированная на кардиомониторе ФЖ ( длительностью более 1 мин ) - </a:t>
            </a:r>
            <a:r>
              <a:rPr lang="ru-RU" dirty="0" err="1" smtClean="0"/>
              <a:t>прекардиальный</a:t>
            </a:r>
            <a:r>
              <a:rPr lang="ru-RU" dirty="0" smtClean="0"/>
              <a:t> удар - начать базисные мероприятия, пока доставляется и заряжается </a:t>
            </a:r>
            <a:r>
              <a:rPr lang="ru-RU" dirty="0" err="1" smtClean="0"/>
              <a:t>дефибрилятор</a:t>
            </a:r>
            <a:r>
              <a:rPr lang="ru-RU" dirty="0" smtClean="0"/>
              <a:t> - подтвердить нарушение ритма на экране после готовности </a:t>
            </a:r>
            <a:r>
              <a:rPr lang="ru-RU" dirty="0" err="1" smtClean="0"/>
              <a:t>дефибрилятора</a:t>
            </a:r>
            <a:r>
              <a:rPr lang="ru-RU" dirty="0" smtClean="0"/>
              <a:t> - </a:t>
            </a:r>
            <a:r>
              <a:rPr lang="ru-RU" dirty="0" err="1" smtClean="0"/>
              <a:t>дефибриляция</a:t>
            </a:r>
            <a:r>
              <a:rPr lang="ru-RU" dirty="0" smtClean="0"/>
              <a:t> 200 Дж - если ФЖ не прекращается, продолжить базисные мероприятия, пока заряжается </a:t>
            </a:r>
            <a:r>
              <a:rPr lang="ru-RU" dirty="0" err="1" smtClean="0"/>
              <a:t>дефибрилятор</a:t>
            </a:r>
            <a:r>
              <a:rPr lang="ru-RU" dirty="0" smtClean="0"/>
              <a:t>, затем разряд 200-300 Дж - повторить предыдущий этап, с третьим разрядом - если </a:t>
            </a:r>
            <a:r>
              <a:rPr lang="ru-RU" dirty="0" err="1" smtClean="0"/>
              <a:t>трейтий</a:t>
            </a:r>
            <a:r>
              <a:rPr lang="ru-RU" dirty="0" smtClean="0"/>
              <a:t> разряд неэффективен, ввести </a:t>
            </a:r>
            <a:r>
              <a:rPr lang="ru-RU" dirty="0" err="1" smtClean="0"/>
              <a:t>эпинефрин</a:t>
            </a:r>
            <a:r>
              <a:rPr lang="ru-RU" dirty="0" smtClean="0"/>
              <a:t> ( адреналин ) 1 мг в/</a:t>
            </a:r>
            <a:r>
              <a:rPr lang="ru-RU" dirty="0" err="1" smtClean="0"/>
              <a:t>в</a:t>
            </a:r>
            <a:r>
              <a:rPr lang="ru-RU" dirty="0" smtClean="0"/>
              <a:t> или через </a:t>
            </a:r>
            <a:r>
              <a:rPr lang="ru-RU" dirty="0" err="1" smtClean="0"/>
              <a:t>эндотрахеальную</a:t>
            </a:r>
            <a:r>
              <a:rPr lang="ru-RU" dirty="0" smtClean="0"/>
              <a:t> трубку во время СЛР - разряд 360 Дж - ввести </a:t>
            </a:r>
            <a:r>
              <a:rPr lang="ru-RU" dirty="0" err="1" smtClean="0"/>
              <a:t>бретилиум</a:t>
            </a:r>
            <a:r>
              <a:rPr lang="ru-RU" dirty="0" smtClean="0"/>
              <a:t> 5 мг/кг в/</a:t>
            </a:r>
            <a:r>
              <a:rPr lang="ru-RU" dirty="0" err="1" smtClean="0"/>
              <a:t>в</a:t>
            </a:r>
            <a:endParaRPr lang="ru-RU" dirty="0" smtClean="0"/>
          </a:p>
          <a:p>
            <a:pPr fontAlgn="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t"/>
            <a:r>
              <a:rPr lang="ru-RU" dirty="0" smtClean="0"/>
              <a:t>б) Желудочковая тахикардия без выраженного нарушения гемодинамики и сознания: - </a:t>
            </a:r>
            <a:r>
              <a:rPr lang="ru-RU" dirty="0" err="1" smtClean="0"/>
              <a:t>лидокаин</a:t>
            </a:r>
            <a:r>
              <a:rPr lang="ru-RU" dirty="0" smtClean="0"/>
              <a:t> 1 мг/кг в/</a:t>
            </a:r>
            <a:r>
              <a:rPr lang="ru-RU" dirty="0" err="1" smtClean="0"/>
              <a:t>в</a:t>
            </a:r>
            <a:r>
              <a:rPr lang="ru-RU" dirty="0" smtClean="0"/>
              <a:t> - повторить </a:t>
            </a:r>
            <a:r>
              <a:rPr lang="ru-RU" dirty="0" err="1" smtClean="0"/>
              <a:t>лидокаин</a:t>
            </a:r>
            <a:r>
              <a:rPr lang="ru-RU" dirty="0" smtClean="0"/>
              <a:t> 0,5 мг/кг в/</a:t>
            </a:r>
            <a:r>
              <a:rPr lang="ru-RU" dirty="0" err="1" smtClean="0"/>
              <a:t>в</a:t>
            </a:r>
            <a:r>
              <a:rPr lang="ru-RU" dirty="0" smtClean="0"/>
              <a:t> через 3-5 мин до общей дозы 3 мг/кг в/</a:t>
            </a:r>
            <a:r>
              <a:rPr lang="ru-RU" dirty="0" err="1" smtClean="0"/>
              <a:t>в</a:t>
            </a:r>
            <a:r>
              <a:rPr lang="ru-RU" dirty="0" smtClean="0"/>
              <a:t>, или начать </a:t>
            </a:r>
            <a:r>
              <a:rPr lang="ru-RU" dirty="0" err="1" smtClean="0"/>
              <a:t>инфузию</a:t>
            </a:r>
            <a:r>
              <a:rPr lang="ru-RU" dirty="0" smtClean="0"/>
              <a:t> 2 мг/мин после первого </a:t>
            </a:r>
            <a:r>
              <a:rPr lang="ru-RU" dirty="0" err="1" smtClean="0"/>
              <a:t>болюсного</a:t>
            </a:r>
            <a:r>
              <a:rPr lang="ru-RU" dirty="0" smtClean="0"/>
              <a:t> введения и повышать скорость </a:t>
            </a:r>
            <a:r>
              <a:rPr lang="ru-RU" dirty="0" err="1" smtClean="0"/>
              <a:t>инфузии</a:t>
            </a:r>
            <a:r>
              <a:rPr lang="ru-RU" dirty="0" smtClean="0"/>
              <a:t> на 1 мг в мин, максимально до 4-5 мг/мин после каждого дополнительного болюса. - </a:t>
            </a:r>
            <a:r>
              <a:rPr lang="ru-RU" dirty="0" err="1" smtClean="0"/>
              <a:t>прокаинамид</a:t>
            </a:r>
            <a:r>
              <a:rPr lang="ru-RU" dirty="0" smtClean="0"/>
              <a:t> (</a:t>
            </a:r>
            <a:r>
              <a:rPr lang="ru-RU" dirty="0" err="1" smtClean="0"/>
              <a:t>новокаинамид</a:t>
            </a:r>
            <a:r>
              <a:rPr lang="ru-RU" dirty="0" smtClean="0"/>
              <a:t> ) - 20 мг/мин в/</a:t>
            </a:r>
            <a:r>
              <a:rPr lang="ru-RU" dirty="0" err="1" smtClean="0"/>
              <a:t>в</a:t>
            </a:r>
            <a:r>
              <a:rPr lang="ru-RU" dirty="0" smtClean="0"/>
              <a:t>, до общей дозы 1 г - при неэффективности медикаментозной терапии - синхронизированная </a:t>
            </a:r>
            <a:r>
              <a:rPr lang="ru-RU" dirty="0" err="1" smtClean="0"/>
              <a:t>кардиоверсия</a:t>
            </a:r>
            <a:r>
              <a:rPr lang="ru-RU" dirty="0" smtClean="0"/>
              <a:t>, начиная с разряда 50 Дж. Перед ЭИТ ввести седативные препараты.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dirty="0" smtClean="0"/>
              <a:t>в) ЖТ с выраженным нарушением гемодинамики и нарушением сознания ( свидетельство нарушения мозгового кровообращения ) - </a:t>
            </a:r>
            <a:r>
              <a:rPr lang="ru-RU" dirty="0" err="1" smtClean="0"/>
              <a:t>несинхронизированная</a:t>
            </a:r>
            <a:r>
              <a:rPr lang="ru-RU" dirty="0" smtClean="0"/>
              <a:t> ЭИТ - при неэффективности - повторить с нарастающей мощностью разряда - при повторной ЖТ ввести </a:t>
            </a:r>
            <a:r>
              <a:rPr lang="ru-RU" dirty="0" err="1" smtClean="0"/>
              <a:t>лидокаин</a:t>
            </a:r>
            <a:r>
              <a:rPr lang="ru-RU" dirty="0" smtClean="0"/>
              <a:t> и </a:t>
            </a:r>
            <a:r>
              <a:rPr lang="ru-RU" dirty="0" err="1" smtClean="0"/>
              <a:t>повтоирть</a:t>
            </a:r>
            <a:r>
              <a:rPr lang="ru-RU" dirty="0" smtClean="0"/>
              <a:t> ЭИТ - при неэффективности ввести </a:t>
            </a:r>
            <a:r>
              <a:rPr lang="ru-RU" dirty="0" err="1" smtClean="0"/>
              <a:t>новокаинамид</a:t>
            </a:r>
            <a:r>
              <a:rPr lang="ru-RU" dirty="0" smtClean="0"/>
              <a:t> или </a:t>
            </a:r>
            <a:r>
              <a:rPr lang="ru-RU" dirty="0" err="1" smtClean="0"/>
              <a:t>бретилиум</a:t>
            </a:r>
            <a:endParaRPr lang="ru-RU" dirty="0" smtClean="0"/>
          </a:p>
          <a:p>
            <a:pPr fontAlgn="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t"/>
            <a:r>
              <a:rPr lang="ru-RU" dirty="0" smtClean="0"/>
              <a:t>г) Асистолия может следовать за ФЖ или развиваться вследствие значительного повышения парасимпатического тонуса. </a:t>
            </a:r>
            <a:r>
              <a:rPr lang="ru-RU" dirty="0" err="1" smtClean="0"/>
              <a:t>Мелковолновая</a:t>
            </a:r>
            <a:r>
              <a:rPr lang="ru-RU" dirty="0" smtClean="0"/>
              <a:t> ФЖ напоминает асистолию, поэтому оправдан начальный разряд 200 Дж - немедленная СЛР - </a:t>
            </a:r>
            <a:r>
              <a:rPr lang="ru-RU" dirty="0" err="1" smtClean="0"/>
              <a:t>эпинефрин</a:t>
            </a:r>
            <a:r>
              <a:rPr lang="ru-RU" dirty="0" smtClean="0"/>
              <a:t> 1 мг в/</a:t>
            </a:r>
            <a:r>
              <a:rPr lang="ru-RU" dirty="0" err="1" smtClean="0"/>
              <a:t>в</a:t>
            </a:r>
            <a:r>
              <a:rPr lang="ru-RU" dirty="0" smtClean="0"/>
              <a:t> или атропин 1 мг в/</a:t>
            </a:r>
            <a:r>
              <a:rPr lang="ru-RU" dirty="0" err="1" smtClean="0"/>
              <a:t>в</a:t>
            </a:r>
            <a:r>
              <a:rPr lang="ru-RU" dirty="0" smtClean="0"/>
              <a:t> или ...... повторно через 5 мин в общей дозе 3 мг - при неэффективности </a:t>
            </a:r>
            <a:r>
              <a:rPr lang="ru-RU" dirty="0" err="1" smtClean="0"/>
              <a:t>Nа</a:t>
            </a:r>
            <a:r>
              <a:rPr lang="ru-RU" dirty="0" smtClean="0"/>
              <a:t> бикарбонат в/</a:t>
            </a:r>
            <a:r>
              <a:rPr lang="ru-RU" dirty="0" err="1" smtClean="0"/>
              <a:t>в</a:t>
            </a:r>
            <a:r>
              <a:rPr lang="ru-RU" dirty="0" smtClean="0"/>
              <a:t> - при неэффективности медикаментозной терапии - возможно применение </a:t>
            </a:r>
            <a:r>
              <a:rPr lang="ru-RU" dirty="0" err="1" smtClean="0"/>
              <a:t>кардиостимуляции</a:t>
            </a:r>
            <a:endParaRPr lang="ru-RU" dirty="0" smtClean="0"/>
          </a:p>
          <a:p>
            <a:pPr fontAlgn="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t"/>
            <a:r>
              <a:rPr lang="ru-RU" dirty="0" err="1" smtClean="0"/>
              <a:t>д</a:t>
            </a:r>
            <a:r>
              <a:rPr lang="ru-RU" dirty="0" smtClean="0"/>
              <a:t>) Электромеханическая диссоциация характеризуется сохраненной электрической активностью миокарда без механической насосной функции, с плохим прогнозом - немедленно начать СЛР - адреналин 1мг в/</a:t>
            </a:r>
            <a:r>
              <a:rPr lang="ru-RU" dirty="0" err="1" smtClean="0"/>
              <a:t>в</a:t>
            </a:r>
            <a:r>
              <a:rPr lang="ru-RU" dirty="0" smtClean="0"/>
              <a:t> по возможности - коррекция вероятных причин ЭМД ( напряженный пневмоторакс, глубокая </a:t>
            </a:r>
            <a:r>
              <a:rPr lang="ru-RU" dirty="0" err="1" smtClean="0"/>
              <a:t>гиповолемия</a:t>
            </a:r>
            <a:r>
              <a:rPr lang="ru-RU" dirty="0" smtClean="0"/>
              <a:t>, тампонада сердца, глубокая гипоксемия или ацидоз 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Цель - церебральная реанимация и </a:t>
            </a:r>
            <a:r>
              <a:rPr lang="ru-RU" dirty="0" err="1" smtClean="0"/>
              <a:t>постреанимационная</a:t>
            </a:r>
            <a:r>
              <a:rPr lang="ru-RU" dirty="0" smtClean="0"/>
              <a:t> интенсивная терапия </a:t>
            </a:r>
            <a:r>
              <a:rPr lang="ru-RU" dirty="0" err="1" smtClean="0"/>
              <a:t>полиорганной</a:t>
            </a:r>
            <a:r>
              <a:rPr lang="ru-RU" dirty="0" smtClean="0"/>
              <a:t> дисфункции. </a:t>
            </a:r>
          </a:p>
          <a:p>
            <a:r>
              <a:rPr lang="ru-RU" dirty="0" err="1" smtClean="0"/>
              <a:t>Этапы:G</a:t>
            </a:r>
            <a:r>
              <a:rPr lang="ru-RU" dirty="0" smtClean="0"/>
              <a:t>. (</a:t>
            </a:r>
            <a:r>
              <a:rPr lang="ru-RU" dirty="0" err="1" smtClean="0"/>
              <a:t>gauging</a:t>
            </a:r>
            <a:r>
              <a:rPr lang="ru-RU" dirty="0" smtClean="0"/>
              <a:t>) Оценка состояния (установление причины остановки кровообращения и ее устранение) и возможности полноценного спасения больного с учетом степени повреждения ЦНС.H. (</a:t>
            </a:r>
            <a:r>
              <a:rPr lang="ru-RU" dirty="0" err="1" smtClean="0"/>
              <a:t>human</a:t>
            </a:r>
            <a:r>
              <a:rPr lang="ru-RU" dirty="0" smtClean="0"/>
              <a:t> </a:t>
            </a:r>
            <a:r>
              <a:rPr lang="ru-RU" dirty="0" err="1" smtClean="0"/>
              <a:t>mentation</a:t>
            </a:r>
            <a:r>
              <a:rPr lang="ru-RU" dirty="0" smtClean="0"/>
              <a:t>)</a:t>
            </a:r>
          </a:p>
          <a:p>
            <a:r>
              <a:rPr lang="ru-RU" dirty="0" smtClean="0"/>
              <a:t> Восстановление нормального </a:t>
            </a:r>
            <a:r>
              <a:rPr lang="ru-RU" dirty="0" err="1" smtClean="0"/>
              <a:t>мышления.I</a:t>
            </a:r>
            <a:r>
              <a:rPr lang="ru-RU" dirty="0" smtClean="0"/>
              <a:t>. (</a:t>
            </a:r>
            <a:r>
              <a:rPr lang="ru-RU" dirty="0" err="1" smtClean="0"/>
              <a:t>Intensive</a:t>
            </a:r>
            <a:r>
              <a:rPr lang="ru-RU" dirty="0" smtClean="0"/>
              <a:t> </a:t>
            </a:r>
            <a:r>
              <a:rPr lang="ru-RU" dirty="0" err="1" smtClean="0"/>
              <a:t>care</a:t>
            </a:r>
            <a:r>
              <a:rPr lang="ru-RU" dirty="0" smtClean="0"/>
              <a:t>)Интенсивная терапия, направленная на коррекцию нарушенных функций других органов и систем.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Второй особенностью процесса умирания является общий патофизиологический механизм, возникающий независимо от причины умирания - та или иная форма гипоксии, которая по ходу умирания приобретает характер смешанной с преобладанием </a:t>
            </a:r>
            <a:r>
              <a:rPr lang="ru-RU" dirty="0" err="1" smtClean="0"/>
              <a:t>циркуляторных</a:t>
            </a:r>
            <a:r>
              <a:rPr lang="ru-RU" dirty="0" smtClean="0"/>
              <a:t> нарушений, часто сочетаясь с гиперкапнией.</a:t>
            </a:r>
          </a:p>
          <a:p>
            <a:r>
              <a:rPr lang="ru-RU" dirty="0" smtClean="0"/>
              <a:t>Причина болезни в значительной степени определяет течение процесса умирания и последовательность угасания функций органов и систем (дыхание, кровообращение, ЦНС). </a:t>
            </a:r>
          </a:p>
          <a:p>
            <a:r>
              <a:rPr lang="ru-RU" dirty="0" smtClean="0"/>
              <a:t>Если первоначально поражается сердце, то в процессе умирания превалируют явления сердечной недостаточности с последующим поражением функции внешнего дыхания (ФВД) и ЦНС.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b="1" dirty="0" smtClean="0"/>
              <a:t>ПОКАЗАНИЯ И ПРОТИВОПОКАЗАНИЯ К ПРОВЕДЕНИЮ СЛР</a:t>
            </a:r>
            <a:endParaRPr lang="ru-RU" dirty="0" smtClean="0"/>
          </a:p>
          <a:p>
            <a:pPr fontAlgn="t"/>
            <a:r>
              <a:rPr lang="ru-RU" dirty="0" smtClean="0"/>
              <a:t>Показания к проведению СЛР Отсутствие сознания, дыхания, пульса на сонных артериях, расширенные зрачки, отсутствие реакции зрачков на свет; Бессознательное состояние, редкий, слабый, нитевидный пульс, поверхностное, редкое, угасающее дыхание.</a:t>
            </a:r>
          </a:p>
          <a:p>
            <a:pPr fontAlgn="t"/>
            <a:r>
              <a:rPr lang="ru-RU" b="1" dirty="0" smtClean="0"/>
              <a:t>Противопоказания к проведению реанимации:</a:t>
            </a:r>
            <a:endParaRPr lang="ru-RU" dirty="0" smtClean="0"/>
          </a:p>
          <a:p>
            <a:pPr fontAlgn="t"/>
            <a:r>
              <a:rPr lang="ru-RU" dirty="0" smtClean="0"/>
              <a:t>- терминальная стадия неизлечимой болезни - злокачественные новообразования с метастазами - необратимое поражение мозга - олигофрения у детей</a:t>
            </a:r>
          </a:p>
          <a:p>
            <a:pPr fontAlgn="t"/>
            <a:r>
              <a:rPr lang="ru-RU" b="1" dirty="0" smtClean="0"/>
              <a:t>Показания для открытого массажа сердца</a:t>
            </a:r>
            <a:endParaRPr lang="ru-RU" dirty="0" smtClean="0"/>
          </a:p>
          <a:p>
            <a:pPr fontAlgn="t"/>
            <a:r>
              <a:rPr lang="ru-RU" dirty="0" smtClean="0"/>
              <a:t>Больным с уже открытой грудной клеткой. Проникающее ранение грудной клетки. Некупированный напряженный пневмоторакс. Тампонада сердца. Выраженная гипотермия. Массивная ТЭЛА. Деформация грудной клетки.</a:t>
            </a:r>
          </a:p>
          <a:p>
            <a:pPr fontAlgn="t"/>
            <a:r>
              <a:rPr lang="ru-RU" b="1" dirty="0" smtClean="0"/>
              <a:t>Критерии окончания СЛР</a:t>
            </a:r>
            <a:endParaRPr lang="ru-RU" dirty="0" smtClean="0"/>
          </a:p>
          <a:p>
            <a:pPr fontAlgn="t"/>
            <a:r>
              <a:rPr lang="ru-RU" dirty="0" smtClean="0"/>
              <a:t>установление необратимости повреждения головного мозга Длительное отсутствие восстановления спонтанного кровообращения Клинические показатели эффективности проводимых реанимационных мероприятий · появление пульсации на крупных сосудах - сонной, бедренной и локтевой артерий. -· систолическое </a:t>
            </a:r>
            <a:r>
              <a:rPr lang="ru-RU" dirty="0" err="1" smtClean="0"/>
              <a:t>атериальное</a:t>
            </a:r>
            <a:r>
              <a:rPr lang="ru-RU" dirty="0" smtClean="0"/>
              <a:t> давление не ниже 60 </a:t>
            </a:r>
            <a:r>
              <a:rPr lang="ru-RU" dirty="0" err="1" smtClean="0"/>
              <a:t>мм.рт.ст</a:t>
            </a:r>
            <a:r>
              <a:rPr lang="ru-RU" dirty="0" smtClean="0"/>
              <a:t>. -· сужение зрачков -· </a:t>
            </a:r>
            <a:r>
              <a:rPr lang="ru-RU" dirty="0" err="1" smtClean="0"/>
              <a:t>порозовение</a:t>
            </a:r>
            <a:r>
              <a:rPr lang="ru-RU" dirty="0" smtClean="0"/>
              <a:t> кожи и видимых слизистых -· регистрация на ЭКГ сердечных комплексов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Техника </a:t>
            </a:r>
            <a:r>
              <a:rPr lang="ru-RU" sz="2200" b="1" dirty="0" err="1" smtClean="0"/>
              <a:t>реанимации.Детский</a:t>
            </a:r>
            <a:r>
              <a:rPr lang="ru-RU" sz="2200" b="1" dirty="0" smtClean="0"/>
              <a:t> возраст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>Как проверить сознание ребенка? Как проверить дыхание у ребенка?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s://pptcloud.ru/system/slides/pics/003/623/248/thumb/Slide43.jpg?149522574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9144000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Как проверить наличие сердцебиения у ребенка?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s://pptcloud.ru/system/slides/pics/003/623/249/thumb/Slide44.jpg?149522574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Массаж сердца грудному ребенку.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s://pptcloud.ru/system/slides/pics/003/623/251/thumb/Slide46.jpg?149522574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Массаж сердца ребенку старше 2-х лет.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s://pptcloud.ru/system/slides/pics/003/623/252/thumb/Slide47.jpg?149522574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8892480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fontAlgn="t"/>
            <a:r>
              <a:rPr lang="ru-RU" b="1" dirty="0" smtClean="0"/>
              <a:t>Мероприятия </a:t>
            </a:r>
            <a:r>
              <a:rPr lang="ru-RU" b="1" dirty="0" smtClean="0"/>
              <a:t>по оживлению организма</a:t>
            </a:r>
            <a:endParaRPr lang="ru-RU" dirty="0" smtClean="0"/>
          </a:p>
          <a:p>
            <a:pPr fontAlgn="t"/>
            <a:r>
              <a:rPr lang="ru-RU" dirty="0" smtClean="0"/>
              <a:t>Согласно </a:t>
            </a:r>
            <a:r>
              <a:rPr lang="ru-RU" smtClean="0"/>
              <a:t>указанному </a:t>
            </a:r>
            <a:r>
              <a:rPr lang="ru-RU" smtClean="0"/>
              <a:t>руководству </a:t>
            </a:r>
            <a:r>
              <a:rPr lang="ru-RU" dirty="0" err="1" smtClean="0"/>
              <a:t>П.Сафара</a:t>
            </a:r>
            <a:r>
              <a:rPr lang="ru-RU" dirty="0" smtClean="0"/>
              <a:t>, оживление складывается из трех фаз: </a:t>
            </a:r>
          </a:p>
          <a:p>
            <a:pPr fontAlgn="t"/>
            <a:r>
              <a:rPr lang="ru-RU" dirty="0" smtClean="0"/>
              <a:t>Фаза 1- основные мероприятия по поддержанию жизнедеятельности организма (фаза экстренной </a:t>
            </a:r>
            <a:r>
              <a:rPr lang="ru-RU" dirty="0" err="1" smtClean="0"/>
              <a:t>оксигенации</a:t>
            </a:r>
            <a:r>
              <a:rPr lang="ru-RU" dirty="0" smtClean="0"/>
              <a:t>):</a:t>
            </a:r>
          </a:p>
          <a:p>
            <a:pPr fontAlgn="t"/>
            <a:r>
              <a:rPr lang="ru-RU" dirty="0" smtClean="0"/>
              <a:t> А Контроль и восстановление проходимости дыхательных путей </a:t>
            </a:r>
          </a:p>
          <a:p>
            <a:pPr fontAlgn="t"/>
            <a:r>
              <a:rPr lang="ru-RU" dirty="0" smtClean="0"/>
              <a:t>- Б ИВЛ и </a:t>
            </a:r>
            <a:r>
              <a:rPr lang="ru-RU" dirty="0" err="1" smtClean="0"/>
              <a:t>оксигенация</a:t>
            </a:r>
            <a:r>
              <a:rPr lang="ru-RU" dirty="0" smtClean="0"/>
              <a:t> легких</a:t>
            </a:r>
          </a:p>
          <a:p>
            <a:pPr fontAlgn="t"/>
            <a:r>
              <a:rPr lang="ru-RU" dirty="0" smtClean="0"/>
              <a:t>-В Определение пульсации крупных сосудов, искусственное поддержание </a:t>
            </a:r>
            <a:r>
              <a:rPr lang="ru-RU" dirty="0" err="1" smtClean="0"/>
              <a:t>крообращения</a:t>
            </a:r>
            <a:r>
              <a:rPr lang="ru-RU" dirty="0" smtClean="0"/>
              <a:t> путем массажа сердца </a:t>
            </a:r>
          </a:p>
          <a:p>
            <a:pPr fontAlgn="t"/>
            <a:endParaRPr lang="ru-RU" dirty="0" smtClean="0"/>
          </a:p>
          <a:p>
            <a:pPr fontAlgn="t"/>
            <a:r>
              <a:rPr lang="ru-RU" dirty="0" smtClean="0"/>
              <a:t>Фаза II – фаза восстановления самостоятельного </a:t>
            </a:r>
            <a:r>
              <a:rPr lang="ru-RU" dirty="0" err="1" smtClean="0"/>
              <a:t>кровобращения</a:t>
            </a:r>
            <a:endParaRPr lang="ru-RU" dirty="0" smtClean="0"/>
          </a:p>
          <a:p>
            <a:pPr fontAlgn="t"/>
            <a:r>
              <a:rPr lang="ru-RU" dirty="0" smtClean="0"/>
              <a:t> - Г Введение фармакологических средств и внутривенная </a:t>
            </a:r>
            <a:r>
              <a:rPr lang="ru-RU" dirty="0" err="1" smtClean="0"/>
              <a:t>инфузия</a:t>
            </a:r>
            <a:r>
              <a:rPr lang="ru-RU" dirty="0" smtClean="0"/>
              <a:t> растворов </a:t>
            </a:r>
          </a:p>
          <a:p>
            <a:pPr fontAlgn="t"/>
            <a:r>
              <a:rPr lang="ru-RU" dirty="0" smtClean="0"/>
              <a:t>- Д Электрокардиография </a:t>
            </a:r>
          </a:p>
          <a:p>
            <a:pPr fontAlgn="t"/>
            <a:r>
              <a:rPr lang="ru-RU" dirty="0" smtClean="0"/>
              <a:t>- Е Электрическая </a:t>
            </a:r>
            <a:r>
              <a:rPr lang="ru-RU" dirty="0" err="1" smtClean="0"/>
              <a:t>дефибрилляция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fontAlgn="t"/>
            <a:r>
              <a:rPr lang="ru-RU" dirty="0" smtClean="0"/>
              <a:t>Фаза III – фаза реанимации мозга и </a:t>
            </a:r>
            <a:r>
              <a:rPr lang="ru-RU" dirty="0" err="1" smtClean="0"/>
              <a:t>постреанимамационной</a:t>
            </a:r>
            <a:r>
              <a:rPr lang="ru-RU" dirty="0" smtClean="0"/>
              <a:t> интенсивной терапии </a:t>
            </a:r>
          </a:p>
          <a:p>
            <a:pPr fontAlgn="t"/>
            <a:r>
              <a:rPr lang="ru-RU" dirty="0" smtClean="0"/>
              <a:t>- Ж Установление причины и лечение остановки сердца. Определение возможности спасения </a:t>
            </a:r>
            <a:r>
              <a:rPr lang="ru-RU" dirty="0" err="1" smtClean="0"/>
              <a:t>потрадавшего</a:t>
            </a:r>
            <a:r>
              <a:rPr lang="ru-RU" dirty="0" smtClean="0"/>
              <a:t> </a:t>
            </a:r>
          </a:p>
          <a:p>
            <a:pPr fontAlgn="t"/>
            <a:r>
              <a:rPr lang="ru-RU" dirty="0" smtClean="0"/>
              <a:t>- З Мероприятия по восстановлению полноценной функции мозга с помощью новых средств и методов </a:t>
            </a:r>
          </a:p>
          <a:p>
            <a:pPr fontAlgn="t"/>
            <a:r>
              <a:rPr lang="ru-RU" dirty="0" smtClean="0"/>
              <a:t>- И Длительная интенсивная терапия жизненно </a:t>
            </a:r>
            <a:r>
              <a:rPr lang="ru-RU" dirty="0" err="1" smtClean="0"/>
              <a:t>важныхорганов</a:t>
            </a:r>
            <a:r>
              <a:rPr lang="ru-RU" dirty="0" smtClean="0"/>
              <a:t> в </a:t>
            </a:r>
            <a:r>
              <a:rPr lang="ru-RU" dirty="0" err="1" smtClean="0"/>
              <a:t>постреанимационном</a:t>
            </a:r>
            <a:r>
              <a:rPr lang="ru-RU" dirty="0" smtClean="0"/>
              <a:t> периоде</a:t>
            </a:r>
          </a:p>
          <a:p>
            <a:pPr fontAlgn="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Спасибо за внимание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fontAlgn="t">
              <a:buNone/>
            </a:pPr>
            <a:endParaRPr lang="ru-RU" b="1" dirty="0" smtClean="0"/>
          </a:p>
          <a:p>
            <a:pPr algn="ctr" fontAlgn="t">
              <a:buNone/>
            </a:pPr>
            <a:endParaRPr lang="ru-RU" b="1" dirty="0" smtClean="0"/>
          </a:p>
          <a:p>
            <a:pPr algn="ctr" fontAlgn="t">
              <a:buNone/>
            </a:pPr>
            <a:r>
              <a:rPr lang="ru-RU" b="1" dirty="0" smtClean="0"/>
              <a:t>Классификация</a:t>
            </a:r>
            <a:endParaRPr lang="ru-RU" dirty="0" smtClean="0"/>
          </a:p>
          <a:p>
            <a:pPr fontAlgn="t"/>
            <a:r>
              <a:rPr lang="ru-RU" dirty="0" smtClean="0"/>
              <a:t>1. </a:t>
            </a:r>
            <a:r>
              <a:rPr lang="ru-RU" dirty="0" err="1" smtClean="0"/>
              <a:t>Преагональное</a:t>
            </a:r>
            <a:r>
              <a:rPr lang="ru-RU" dirty="0" smtClean="0"/>
              <a:t> состояние </a:t>
            </a:r>
          </a:p>
          <a:p>
            <a:pPr fontAlgn="t"/>
            <a:r>
              <a:rPr lang="ru-RU" dirty="0" smtClean="0"/>
              <a:t>2. Терминальная пауза </a:t>
            </a:r>
          </a:p>
          <a:p>
            <a:pPr fontAlgn="t"/>
            <a:r>
              <a:rPr lang="ru-RU" dirty="0" smtClean="0"/>
              <a:t>3. Агония </a:t>
            </a:r>
          </a:p>
          <a:p>
            <a:pPr fontAlgn="t"/>
            <a:r>
              <a:rPr lang="ru-RU" dirty="0" smtClean="0"/>
              <a:t>4. Клиническая смерть (или </a:t>
            </a:r>
            <a:r>
              <a:rPr lang="ru-RU" dirty="0" err="1" smtClean="0"/>
              <a:t>постреанимационная</a:t>
            </a:r>
            <a:r>
              <a:rPr lang="ru-RU" dirty="0" smtClean="0"/>
              <a:t> болезнь)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fontAlgn="t">
              <a:buNone/>
            </a:pPr>
            <a:r>
              <a:rPr lang="ru-RU" b="1" dirty="0" smtClean="0"/>
              <a:t>Патогенез.</a:t>
            </a:r>
            <a:endParaRPr lang="ru-RU" dirty="0" smtClean="0"/>
          </a:p>
          <a:p>
            <a:pPr fontAlgn="t"/>
            <a:r>
              <a:rPr lang="ru-RU" dirty="0" smtClean="0"/>
              <a:t>Ведущие типовые патологические процессы в развитии терминальных состояний  гипоксия  </a:t>
            </a:r>
            <a:r>
              <a:rPr lang="ru-RU" dirty="0" err="1" smtClean="0"/>
              <a:t>патохимические</a:t>
            </a:r>
            <a:r>
              <a:rPr lang="ru-RU" dirty="0" smtClean="0"/>
              <a:t> процессы нарушения метаболизма  </a:t>
            </a:r>
            <a:r>
              <a:rPr lang="ru-RU" dirty="0" err="1" smtClean="0"/>
              <a:t>ауто</a:t>
            </a:r>
            <a:r>
              <a:rPr lang="ru-RU" dirty="0" smtClean="0"/>
              <a:t>- и </a:t>
            </a:r>
            <a:r>
              <a:rPr lang="ru-RU" dirty="0" err="1" smtClean="0"/>
              <a:t>токсикоинфекция</a:t>
            </a:r>
            <a:r>
              <a:rPr lang="ru-RU" dirty="0" smtClean="0"/>
              <a:t> </a:t>
            </a:r>
          </a:p>
          <a:p>
            <a:pPr fontAlgn="t"/>
            <a:r>
              <a:rPr lang="ru-RU" dirty="0" smtClean="0"/>
              <a:t> Гипоксия как интегрирующий фактор в развитии терминальных состояний  гипоксия корковых нейронов  потеря сознания  гипоксия нейронов промежуточного мозга  декортикация  гипоксия нейронов ствола мозга (</a:t>
            </a:r>
            <a:r>
              <a:rPr lang="ru-RU" dirty="0" err="1" smtClean="0"/>
              <a:t>варолиев</a:t>
            </a:r>
            <a:r>
              <a:rPr lang="ru-RU" dirty="0" smtClean="0"/>
              <a:t> мост, средний мозг)  </a:t>
            </a:r>
            <a:r>
              <a:rPr lang="ru-RU" dirty="0" err="1" smtClean="0"/>
              <a:t>децеребрационный</a:t>
            </a:r>
            <a:r>
              <a:rPr lang="ru-RU" dirty="0" smtClean="0"/>
              <a:t> синдром  гипоксия нейронов продолговатого мозга  остановка дыхания остановка сердцебиения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Угасание жизненных функций как стадийный процесс. </a:t>
            </a:r>
          </a:p>
          <a:p>
            <a:r>
              <a:rPr lang="ru-RU" dirty="0" smtClean="0"/>
              <a:t>Стадии терминальных состояний 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dirty="0" err="1" smtClean="0"/>
              <a:t>преагония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- агония </a:t>
            </a:r>
          </a:p>
          <a:p>
            <a:pPr>
              <a:buNone/>
            </a:pPr>
            <a:r>
              <a:rPr lang="ru-RU" dirty="0" smtClean="0"/>
              <a:t>    - клиническая смерть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Преагония</a:t>
            </a:r>
            <a:r>
              <a:rPr lang="ru-RU" dirty="0" smtClean="0"/>
              <a:t> как первая стадия развития терминальных состояний - гипотензия централизация кровообращения в жизненно важных органах (мозг, сердце, лёгкие) патологическое депонирование крови во внутренних органах </a:t>
            </a:r>
            <a:r>
              <a:rPr lang="ru-RU" dirty="0" err="1" smtClean="0"/>
              <a:t>слайдж-феномен</a:t>
            </a:r>
            <a:r>
              <a:rPr lang="ru-RU" dirty="0" smtClean="0"/>
              <a:t> - терминальная пауза прекращение дыхания, сердцебиения сохранение чувствительности рецепторов к адекватным раздражителям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Агония как самая тяжёлая стадия развития терминальных состояний периодичность восстановления жизненных функций восстановление дыхания и сердцебиения, восстановление сознания повышение артериального давления активация метаболических процессов Клиническая смерть - последняя стадия развития терминальных состояний. Критерии мозговой смерти  - длительность жизни корковых нейронов при гипоксии как критерий длительности клинической смерти  - сохранение чувствительности рецепторов только к сверхпороговым чрезвычайным раздражителям  - критерии мозговой смерти у взрослых  - критерии </a:t>
            </a:r>
            <a:r>
              <a:rPr lang="ru-RU" dirty="0" err="1" smtClean="0"/>
              <a:t>мертворожденности</a:t>
            </a:r>
            <a:r>
              <a:rPr lang="ru-RU" dirty="0" smtClean="0"/>
              <a:t>  - способы удлинения времени клинической смерти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ru-RU" b="1" dirty="0" smtClean="0"/>
              <a:t>Механизмы остановки дыхания при терминальном состоянии</a:t>
            </a:r>
            <a:endParaRPr lang="ru-RU" dirty="0" smtClean="0"/>
          </a:p>
          <a:p>
            <a:pPr fontAlgn="t"/>
            <a:r>
              <a:rPr lang="ru-RU" dirty="0" smtClean="0"/>
              <a:t>- развитие ацидоза повреждения в дыхательных нейронах при гипоксии продолговатого мозга  - повышение тонуса блуждающего нерва  - разобщение дыхательных нейронов по "горизонтали" с  нарушением регуляции вдоха и выдоха  - разобщение дыхательных нейронов по "вертикали»,  </a:t>
            </a:r>
            <a:r>
              <a:rPr lang="ru-RU" dirty="0" err="1" smtClean="0"/>
              <a:t>агональное</a:t>
            </a:r>
            <a:r>
              <a:rPr lang="ru-RU" dirty="0" smtClean="0"/>
              <a:t> дыхание (</a:t>
            </a:r>
            <a:r>
              <a:rPr lang="ru-RU" dirty="0" err="1" smtClean="0"/>
              <a:t>гаспинг</a:t>
            </a:r>
            <a:r>
              <a:rPr lang="ru-RU" dirty="0" smtClean="0"/>
              <a:t>)  - апноэ (инспираторное,  экспираторное)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ru-RU" b="1" dirty="0" smtClean="0"/>
              <a:t>Механизмы остановки сердца по типу асистолии</a:t>
            </a:r>
            <a:endParaRPr lang="ru-RU" dirty="0" smtClean="0"/>
          </a:p>
          <a:p>
            <a:pPr fontAlgn="t"/>
            <a:r>
              <a:rPr lang="ru-RU" dirty="0" smtClean="0"/>
              <a:t>- формирование тормозного постсинаптического потенциала  активация блуждающего нерва  блокада </a:t>
            </a:r>
            <a:r>
              <a:rPr lang="ru-RU" dirty="0" err="1" smtClean="0"/>
              <a:t>ацетилхолиновых</a:t>
            </a:r>
            <a:r>
              <a:rPr lang="ru-RU" dirty="0" smtClean="0"/>
              <a:t> рецепторов  усиление выхода ионов калия из </a:t>
            </a:r>
            <a:r>
              <a:rPr lang="ru-RU" dirty="0" err="1" smtClean="0"/>
              <a:t>кардиомиоцитов</a:t>
            </a:r>
            <a:r>
              <a:rPr lang="ru-RU" dirty="0" smtClean="0"/>
              <a:t> в окружающую среду  торможение входа ионов натрия и кальция в </a:t>
            </a:r>
            <a:r>
              <a:rPr lang="ru-RU" dirty="0" err="1" smtClean="0"/>
              <a:t>кардиомиоциты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1399</Words>
  <Application>Microsoft Office PowerPoint</Application>
  <PresentationFormat>Экран (4:3)</PresentationFormat>
  <Paragraphs>122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ЛЕЧЕНИЕ </vt:lpstr>
      <vt:lpstr>Слайд 19</vt:lpstr>
      <vt:lpstr>Слайд 20</vt:lpstr>
      <vt:lpstr>Слайд 21</vt:lpstr>
      <vt:lpstr>ИВЛ Экспираторными методами: изо рта в рот, изо рта в нос, изо рта в воздуховод Различными дыхательными приборами: мешок Амбу, аппараты ИВЛ </vt:lpstr>
      <vt:lpstr>Подготовка к проведению искусственного дыхания: выдвигают нижнюю челюсть вперед (а), затем переводят пальцы на подбородок и, оттягивая его вниз, раскрывают рот; второй рукой, помещенной на лоб, запрокидывают голову назад (б).</vt:lpstr>
      <vt:lpstr>Слайд 24</vt:lpstr>
      <vt:lpstr>Поддержание циркуляции крови Вне операционной — закрытый массаж сердца      Положение больного и оказывающего  помощь при непрямом массаже сердца. Схема непрямого массажа сердца:     а -наложение рук на грудину    б -нажатие на грудину </vt:lpstr>
      <vt:lpstr>2 стадия Дальнейшее поддержание жизни. </vt:lpstr>
      <vt:lpstr>Слайд 27</vt:lpstr>
      <vt:lpstr>Слайд 28</vt:lpstr>
      <vt:lpstr>Слайд 29</vt:lpstr>
      <vt:lpstr>Слайд 30</vt:lpstr>
      <vt:lpstr>  Техника реанимации.Детский возраст  Как проверить сознание ребенка? Как проверить дыхание у ребенка?  </vt:lpstr>
      <vt:lpstr> Как проверить наличие сердцебиения у ребенка? </vt:lpstr>
      <vt:lpstr> Массаж сердца грудному ребенку. </vt:lpstr>
      <vt:lpstr> Массаж сердца ребенку старше 2-х лет. </vt:lpstr>
      <vt:lpstr>Слайд 35</vt:lpstr>
      <vt:lpstr>Слайд 36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16</cp:revision>
  <dcterms:created xsi:type="dcterms:W3CDTF">2021-10-21T14:43:20Z</dcterms:created>
  <dcterms:modified xsi:type="dcterms:W3CDTF">2021-10-25T11:54:13Z</dcterms:modified>
</cp:coreProperties>
</file>